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7" r:id="rId3"/>
    <p:sldId id="264" r:id="rId4"/>
    <p:sldId id="273" r:id="rId5"/>
    <p:sldId id="274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3717925"/>
            <a:ext cx="8207375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4940300"/>
            <a:ext cx="8212138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lvl="0"/>
            <a:r>
              <a:rPr lang="zh-CN" altLang="en-US" dirty="0"/>
              <a:t>autor: Siniša Stanivuk, OŠ Žarko Zrenjanin - Maglić</a:t>
            </a:r>
            <a:endParaRPr lang="zh-CN" altLang="en-US" dirty="0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autor: Siniša Stanivuk, OŠ Žarko Zrenjanin - Maglić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autor: Siniša Stanivuk, OŠ Žarko Zrenjanin - Maglić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autor: Siniša Stanivuk, OŠ Žarko Zrenjanin - Maglić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autor: Siniša Stanivuk, OŠ Žarko Zrenjanin - Maglić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autor: Siniša Stanivuk, OŠ Žarko Zrenjanin - Maglić</a:t>
            </a: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autor: Siniša Stanivuk, OŠ Žarko Zrenjanin - Maglić</a:t>
            </a:r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autor: Siniša Stanivuk, OŠ Žarko Zrenjanin - Maglić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autor: Siniša Stanivuk, OŠ Žarko Zrenjanin - Maglić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autor: Siniša Stanivuk, OŠ Žarko Zrenjanin - Maglić</a:t>
            </a: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autor: Siniša Stanivuk, OŠ Žarko Zrenjanin - Maglić</a:t>
            </a: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lvl="0"/>
            <a:endParaRPr lang="zh-CN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lvl="0"/>
            <a:r>
              <a:rPr lang="zh-CN" altLang="en-US" dirty="0"/>
              <a:t>autor: Siniša Stanivuk, OŠ Žarko Zrenjanin - Maglić</a:t>
            </a:r>
            <a:endParaRPr lang="zh-CN" alt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sr-Latn-RS" altLang="en-US"/>
              <a:t>ONLAJN NASTAVA INFORMATIKE</a:t>
            </a:r>
            <a:endParaRPr lang="sr-Latn-R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1850"/>
            <a:ext cx="4771390" cy="4953000"/>
          </a:xfrm>
        </p:spPr>
        <p:txBody>
          <a:bodyPr/>
          <a:p>
            <a:pPr marL="0" indent="0">
              <a:buNone/>
            </a:pPr>
            <a:r>
              <a:rPr lang="sr-Latn-RS" altLang="en-US" sz="1800">
                <a:solidFill>
                  <a:schemeClr val="tx1"/>
                </a:solidFill>
                <a:sym typeface="+mn-ea"/>
              </a:rPr>
              <a:t>Predajem predmete Informatika i računarstvo u 2 škole na 2 jezika.</a:t>
            </a:r>
            <a:endParaRPr lang="sr-Latn-RS" altLang="en-US" sz="18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sr-Latn-RS" altLang="en-US" sz="1800">
                <a:solidFill>
                  <a:schemeClr val="tx1"/>
                </a:solidFill>
                <a:sym typeface="+mn-ea"/>
              </a:rPr>
              <a:t>U OŠ Žarko Zrenjanin iz Maglića nastava se odvija na srpskom, a u OŠ Jozef Marčok Dragutin iz Gložana, na slovačkom jeziku.</a:t>
            </a:r>
            <a:endParaRPr lang="sr-Latn-RS" altLang="en-US" sz="18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Latn-RS" altLang="en-US" sz="1800">
                <a:solidFill>
                  <a:schemeClr val="tx1"/>
                </a:solidFill>
                <a:sym typeface="+mn-ea"/>
              </a:rPr>
              <a:t>U nastavi Informatike za 7. razred na daljinu sam primenio iskustva stečena na seminarima pod nazivom “Besplatni web alati u nastavnom procesu” i “Komunikacija u onlajn okruženju”</a:t>
            </a:r>
            <a:endParaRPr lang="sr-Latn-RS" altLang="en-US" sz="18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sr-Latn-RS" altLang="en-US" sz="1800">
                <a:solidFill>
                  <a:schemeClr val="tx1"/>
                </a:solidFill>
                <a:sym typeface="+mn-ea"/>
              </a:rPr>
              <a:t>Na onajn času smo obrađivali sadržaje nastavne jedinice pod nazivom Programski jezik Pyton - biblioteka Pygame - Crtanje krugova kvadrata i elipsi</a:t>
            </a:r>
            <a:endParaRPr lang="sr-Latn-RS" altLang="en-US" sz="1800">
              <a:solidFill>
                <a:schemeClr val="tx1"/>
              </a:solidFill>
              <a:sym typeface="+mn-ea"/>
            </a:endParaRPr>
          </a:p>
        </p:txBody>
      </p:sp>
      <p:pic>
        <p:nvPicPr>
          <p:cNvPr id="6" name="Picture 3"/>
          <p:cNvPicPr>
            <a:picLocks noChangeAspect="1"/>
          </p:cNvPicPr>
          <p:nvPr>
            <p:ph sz="half" idx="2"/>
          </p:nvPr>
        </p:nvPicPr>
        <p:blipFill>
          <a:blip r:embed="rId1"/>
          <a:srcRect l="27122" t="18422" r="27616" b="11334"/>
          <a:stretch>
            <a:fillRect/>
          </a:stretch>
        </p:blipFill>
        <p:spPr>
          <a:xfrm>
            <a:off x="5295900" y="944245"/>
            <a:ext cx="3140075" cy="176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2"/>
          <a:srcRect l="26799" t="18804" r="27509" b="22998"/>
          <a:stretch>
            <a:fillRect/>
          </a:stretch>
        </p:blipFill>
        <p:spPr>
          <a:xfrm>
            <a:off x="5296535" y="2772410"/>
            <a:ext cx="3139440" cy="22491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autor: Siniša Stanivuk, OŠ Žarko Zrenjanin - Maglić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1820"/>
            <a:ext cx="8229600" cy="582613"/>
          </a:xfrm>
        </p:spPr>
        <p:txBody>
          <a:bodyPr/>
          <a:p>
            <a:r>
              <a:rPr lang="sr-Latn-RS" altLang="en-US"/>
              <a:t>Korišćeni alati i aplikacije</a:t>
            </a:r>
            <a:endParaRPr lang="sr-Latn-R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3350"/>
            <a:ext cx="8229600" cy="4953000"/>
          </a:xfrm>
        </p:spPr>
        <p:txBody>
          <a:bodyPr/>
          <a:p>
            <a:r>
              <a:rPr lang="sr-Latn-RS" altLang="en-US"/>
              <a:t>www.edukacija.edu.rs</a:t>
            </a:r>
            <a:endParaRPr lang="sr-Latn-RS" altLang="en-US"/>
          </a:p>
          <a:p>
            <a:r>
              <a:rPr lang="sr-Latn-RS" altLang="en-US"/>
              <a:t>www.petlja.org</a:t>
            </a:r>
            <a:endParaRPr lang="sr-Latn-RS" altLang="en-US"/>
          </a:p>
          <a:p>
            <a:r>
              <a:rPr lang="sr-Latn-RS" altLang="en-US"/>
              <a:t>www.zoom.us</a:t>
            </a:r>
            <a:endParaRPr lang="sr-Latn-RS" altLang="en-US"/>
          </a:p>
          <a:p>
            <a:r>
              <a:rPr lang="sr-Latn-RS" altLang="en-US"/>
              <a:t>https://kahoot.com/schools-u/</a:t>
            </a:r>
            <a:endParaRPr lang="sr-Latn-R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autor: Siniša Stanivuk, OŠ Žarko Zrenjanin - Maglić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1820"/>
            <a:ext cx="8229600" cy="582613"/>
          </a:xfrm>
        </p:spPr>
        <p:txBody>
          <a:bodyPr/>
          <a:p>
            <a:r>
              <a:rPr lang="sr-Latn-RS" altLang="en-US" sz="3200">
                <a:sym typeface="+mn-ea"/>
              </a:rPr>
              <a:t>NASTAVA NA DALJINU SE ODVIJALA UZ POMOĆ 4 WEB RESURSA </a:t>
            </a:r>
            <a:br>
              <a:rPr lang="sr-Latn-RS" alt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" y="1031875"/>
            <a:ext cx="8229600" cy="4953000"/>
          </a:xfrm>
        </p:spPr>
        <p:txBody>
          <a:bodyPr/>
          <a:p>
            <a:r>
              <a:rPr lang="sr-Latn-RS" altLang="en-US" sz="2400">
                <a:sym typeface="+mn-ea"/>
              </a:rPr>
              <a:t>1. Aplikacija za grupne video sastanke, pod nazivom Zoom</a:t>
            </a:r>
            <a:endParaRPr lang="sr-Latn-RS" altLang="en-US" sz="2400">
              <a:sym typeface="+mn-ea"/>
            </a:endParaRPr>
          </a:p>
          <a:p>
            <a:r>
              <a:rPr lang="sr-Latn-RS" altLang="en-US" sz="2400">
                <a:sym typeface="+mn-ea"/>
              </a:rPr>
              <a:t>2. Moodle platforma, na kojoj su bili postavljeni svi nastavni sadržaji, kao što su linkovi ka spoljnim sadržajima, web stranice, pričaonice, video materijali, forumi i testovi. </a:t>
            </a:r>
            <a:endParaRPr lang="sr-Latn-RS" altLang="en-US" sz="2400">
              <a:sym typeface="+mn-ea"/>
            </a:endParaRPr>
          </a:p>
          <a:p>
            <a:r>
              <a:rPr lang="sr-Latn-RS" altLang="en-US" sz="2400">
                <a:sym typeface="+mn-ea"/>
              </a:rPr>
              <a:t>3. Treći alat - aplikacija za onlajn kvizove pod nazivom Kahoot</a:t>
            </a:r>
            <a:endParaRPr lang="sr-Latn-RS" altLang="en-US" sz="2400">
              <a:sym typeface="+mn-ea"/>
            </a:endParaRPr>
          </a:p>
          <a:p>
            <a:r>
              <a:rPr lang="sr-Latn-RS" altLang="en-US" sz="2400"/>
              <a:t>4. Sajt www.petlja.org.</a:t>
            </a:r>
            <a:endParaRPr lang="sr-Latn-RS" altLang="en-US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autor: Siniša Stanivuk, OŠ Žarko Zrenjanin - Maglić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sr-Latn-RS" altLang="en-US"/>
              <a:t>Tok časa </a:t>
            </a:r>
            <a:endParaRPr lang="sr-Latn-RS" altLang="en-US"/>
          </a:p>
        </p:txBody>
      </p:sp>
      <p:pic>
        <p:nvPicPr>
          <p:cNvPr id="9" name="Picture 9"/>
          <p:cNvPicPr>
            <a:picLocks noChangeAspect="1"/>
          </p:cNvPicPr>
          <p:nvPr>
            <p:ph sz="half" idx="1"/>
          </p:nvPr>
        </p:nvPicPr>
        <p:blipFill>
          <a:blip r:embed="rId1"/>
          <a:srcRect r="738" b="5724"/>
          <a:stretch>
            <a:fillRect/>
          </a:stretch>
        </p:blipFill>
        <p:spPr>
          <a:xfrm>
            <a:off x="190500" y="1668145"/>
            <a:ext cx="5122545" cy="287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361950" y="657860"/>
            <a:ext cx="83254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sr-Latn-RS" altLang="en-US" sz="1400"/>
              <a:t>Učenici su preko Zoom aplikacije pristupili video času, na kojem su u prvih 5 minuta (uvodni deo časa) u Kahootu uradili kviz i podsetili se sadržaja iz lekcije, koja je obrađivana prošle nedelje, a zatim u glavnom delu časa su im data uputstva i podeljen ekran nastavnika na kojem su prikazani video nastavni </a:t>
            </a:r>
            <a:r>
              <a:rPr lang="sr-Latn-RS" altLang="en-US" sz="1400">
                <a:sym typeface="+mn-ea"/>
              </a:rPr>
              <a:t>sadržaji na sajtu www.petlja.org. Na kraju su zadati zadaci </a:t>
            </a:r>
            <a:r>
              <a:rPr lang="sr-Latn-RS" altLang="en-US" sz="1400"/>
              <a:t>na Moodle platformi.</a:t>
            </a:r>
            <a:endParaRPr lang="sr-Latn-RS" altLang="en-US" sz="1400"/>
          </a:p>
        </p:txBody>
      </p:sp>
      <p:pic>
        <p:nvPicPr>
          <p:cNvPr id="10" name="Picture 10"/>
          <p:cNvPicPr>
            <a:picLocks noChangeAspect="1"/>
          </p:cNvPicPr>
          <p:nvPr>
            <p:ph sz="half" idx="2"/>
          </p:nvPr>
        </p:nvPicPr>
        <p:blipFill>
          <a:blip r:embed="rId2"/>
          <a:srcRect t="13896" r="953" b="13182"/>
          <a:stretch>
            <a:fillRect/>
          </a:stretch>
        </p:blipFill>
        <p:spPr>
          <a:xfrm>
            <a:off x="5409565" y="2753995"/>
            <a:ext cx="3496310" cy="196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l="954" t="13165" r="1686" b="9983"/>
          <a:stretch>
            <a:fillRect/>
          </a:stretch>
        </p:blipFill>
        <p:spPr>
          <a:xfrm>
            <a:off x="5312728" y="1667828"/>
            <a:ext cx="2719705" cy="12071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autor: Siniša Stanivuk, OŠ Žarko Zrenjanin - Maglić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sr-Latn-RS" altLang="en-US"/>
              <a:t>Primer jednog pitanja u kvizu Kahoot</a:t>
            </a:r>
            <a:endParaRPr lang="sr-Latn-RS" altLang="en-US"/>
          </a:p>
        </p:txBody>
      </p:sp>
      <p:pic>
        <p:nvPicPr>
          <p:cNvPr id="12" name="Content Placeholder 11"/>
          <p:cNvPicPr>
            <a:picLocks noChangeAspect="1"/>
          </p:cNvPicPr>
          <p:nvPr>
            <p:ph idx="1"/>
          </p:nvPr>
        </p:nvPicPr>
        <p:blipFill>
          <a:blip r:embed="rId1"/>
          <a:srcRect t="13730" r="-229" b="19582"/>
          <a:stretch>
            <a:fillRect/>
          </a:stretch>
        </p:blipFill>
        <p:spPr>
          <a:xfrm>
            <a:off x="852170" y="898525"/>
            <a:ext cx="6786880" cy="40081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autor: Siniša Stanivuk, OŠ Žarko Zrenjanin - Maglić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sr-Latn-RS" altLang="en-US">
                <a:sym typeface="+mn-ea"/>
              </a:rPr>
              <a:t>Moodle platforma</a:t>
            </a:r>
            <a:endParaRPr lang="sr-Latn-RS" altLang="en-US"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030" y="773430"/>
            <a:ext cx="8328025" cy="4953000"/>
          </a:xfrm>
        </p:spPr>
        <p:txBody>
          <a:bodyPr/>
          <a:p>
            <a:r>
              <a:rPr lang="sr-Latn-RS" altLang="en-US" sz="2400">
                <a:sym typeface="+mn-ea"/>
              </a:rPr>
              <a:t>Na njoj su bili </a:t>
            </a:r>
            <a:r>
              <a:rPr lang="sr-Latn-RS" altLang="en-US" sz="2400">
                <a:sym typeface="+mn-ea"/>
              </a:rPr>
              <a:t>postavljeni svi nastavni sadržaji, kao što su obaveštenja, forumi, linkovi ka spoljnim sadržajima, web stranice, pričaonice, video materijali, i testovi.</a:t>
            </a:r>
            <a:endParaRPr lang="sr-Latn-RS" altLang="en-US" sz="2400">
              <a:sym typeface="+mn-ea"/>
            </a:endParaRPr>
          </a:p>
          <a:p>
            <a:endParaRPr lang="sr-Latn-RS" altLang="en-US" sz="2400"/>
          </a:p>
          <a:p>
            <a:endParaRPr lang="en-US" sz="2400"/>
          </a:p>
        </p:txBody>
      </p:sp>
      <p:pic>
        <p:nvPicPr>
          <p:cNvPr id="4" name="Picture 1"/>
          <p:cNvPicPr>
            <a:picLocks noChangeAspect="1"/>
          </p:cNvPicPr>
          <p:nvPr>
            <p:ph sz="half" idx="2"/>
          </p:nvPr>
        </p:nvPicPr>
        <p:blipFill>
          <a:blip r:embed="rId1"/>
          <a:srcRect l="954" t="13165" r="1686" b="9983"/>
          <a:stretch>
            <a:fillRect/>
          </a:stretch>
        </p:blipFill>
        <p:spPr>
          <a:xfrm>
            <a:off x="457835" y="2116455"/>
            <a:ext cx="7634605" cy="42913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autor: Siniša Stanivuk, OŠ Žarko Zrenjanin - Maglić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530" y="455295"/>
            <a:ext cx="8229600" cy="582613"/>
          </a:xfrm>
        </p:spPr>
        <p:txBody>
          <a:bodyPr/>
          <a:p>
            <a:r>
              <a:rPr lang="sr-Latn-RS" altLang="en-US"/>
              <a:t>Na početku nastave na daljinu postavio sam učenicima obaveštenje</a:t>
            </a:r>
            <a:endParaRPr lang="sr-Latn-RS" altLang="en-US"/>
          </a:p>
        </p:txBody>
      </p:sp>
      <p:pic>
        <p:nvPicPr>
          <p:cNvPr id="6" name="Picture 4"/>
          <p:cNvPicPr>
            <a:picLocks noChangeAspect="1"/>
          </p:cNvPicPr>
          <p:nvPr>
            <p:ph idx="1"/>
          </p:nvPr>
        </p:nvPicPr>
        <p:blipFill>
          <a:blip r:embed="rId1"/>
          <a:srcRect l="1964" t="12685" r="925" b="49771"/>
          <a:stretch>
            <a:fillRect/>
          </a:stretch>
        </p:blipFill>
        <p:spPr>
          <a:xfrm>
            <a:off x="-6350" y="2028190"/>
            <a:ext cx="9103360" cy="30105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autor: Siniša Stanivuk, OŠ Žarko Zrenjanin - Maglić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40" y="812800"/>
            <a:ext cx="8229600" cy="582613"/>
          </a:xfrm>
        </p:spPr>
        <p:txBody>
          <a:bodyPr/>
          <a:p>
            <a:r>
              <a:rPr lang="sr-Latn-RS" altLang="en-US" sz="3200">
                <a:solidFill>
                  <a:schemeClr val="bg1"/>
                </a:solidFill>
              </a:rPr>
              <a:t>Za svaku nastavnu nedelju postavio sam dvojezične Forume gde sam naveo temu u vezi koje su učenici mogli da pišu komentare</a:t>
            </a:r>
            <a:endParaRPr lang="sr-Latn-RS" altLang="en-US" sz="3200">
              <a:solidFill>
                <a:schemeClr val="bg1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>
            <p:ph idx="1"/>
          </p:nvPr>
        </p:nvPicPr>
        <p:blipFill>
          <a:blip r:embed="rId1"/>
          <a:srcRect t="12685" r="1061" b="11716"/>
          <a:stretch>
            <a:fillRect/>
          </a:stretch>
        </p:blipFill>
        <p:spPr>
          <a:xfrm>
            <a:off x="615315" y="2074545"/>
            <a:ext cx="8071485" cy="4537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autor: Siniša Stanivuk, OŠ Žarko Zrenjanin - Maglić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295"/>
            <a:ext cx="8229600" cy="582613"/>
          </a:xfrm>
        </p:spPr>
        <p:txBody>
          <a:bodyPr/>
          <a:p>
            <a:r>
              <a:rPr lang="sr-Latn-RS" altLang="en-US">
                <a:solidFill>
                  <a:schemeClr val="bg1"/>
                </a:solidFill>
              </a:rPr>
              <a:t>Na platformi je učenicima postavljena pričaonica, lekcija i zadatak</a:t>
            </a:r>
            <a:endParaRPr lang="sr-Latn-RS" altLang="en-US">
              <a:solidFill>
                <a:schemeClr val="bg1"/>
              </a:solidFill>
            </a:endParaRPr>
          </a:p>
        </p:txBody>
      </p:sp>
      <p:pic>
        <p:nvPicPr>
          <p:cNvPr id="10" name="Content Placeholder 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9560" y="4100195"/>
            <a:ext cx="8652510" cy="1995170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712470" y="1406525"/>
            <a:ext cx="797433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Latn-RS" altLang="en-US"/>
              <a:t>U pričaonici su učenici imali mogućnost da u realnom vremenu razmenjuju poruke (četuju) sa mnom i između sebe. Imali su mogućnost da se postavljaju pitanja, dogovaraju oko zajedničkih projekata, raspodele zadataka i slično. </a:t>
            </a:r>
            <a:endParaRPr lang="sr-Latn-RS" altLang="en-US"/>
          </a:p>
          <a:p>
            <a:r>
              <a:rPr lang="sr-Latn-RS" altLang="en-US"/>
              <a:t>Lekciju su učenici mogli da pročitaju na više načina (uz pomoć skeniranog papirnog udžbenika, linka ka web stranici ili video zapisa).</a:t>
            </a:r>
            <a:endParaRPr lang="sr-Latn-RS" altLang="en-US"/>
          </a:p>
          <a:p>
            <a:r>
              <a:rPr lang="sr-Latn-RS" altLang="en-US"/>
              <a:t>Zadatak je bio vremenski ograničen (45 minuta) i učenici su imali pravo na 2 ili pokušaja, s tim da im se ocenjivao uspešniji pokušaj.</a:t>
            </a:r>
            <a:endParaRPr lang="sr-Latn-RS" altLang="en-US"/>
          </a:p>
          <a:p>
            <a:endParaRPr lang="sr-Latn-R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autor: Siniša Stanivuk, OŠ Žarko Zrenjanin - Maglić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65" y="508635"/>
            <a:ext cx="8891905" cy="940435"/>
          </a:xfrm>
        </p:spPr>
        <p:txBody>
          <a:bodyPr/>
          <a:p>
            <a:r>
              <a:rPr lang="sr-Latn-RS" altLang="en-US" sz="2400">
                <a:solidFill>
                  <a:schemeClr val="tx1"/>
                </a:solidFill>
              </a:rPr>
              <a:t>Nakon urađenog testa i ja i učenici smo dobili kompletan izveštaj u kojem je navedeno kad je učenik radio test, koliko dugo ga je radio, koliko bodova je imao ukupno i po svakom pitanju</a:t>
            </a:r>
            <a:endParaRPr lang="sr-Latn-RS" altLang="en-US" sz="240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66240" y="1588135"/>
            <a:ext cx="5812155" cy="465709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/>
              <a:t>autor: Siniša Stanivuk, OŠ Žarko Zrenjanin - Maglić</a:t>
            </a:r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3077</Words>
  <Application>WPS Presentation</Application>
  <PresentationFormat/>
  <Paragraphs>67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SimSun</vt:lpstr>
      <vt:lpstr>Wingdings</vt:lpstr>
      <vt:lpstr>Microsoft YaHei</vt:lpstr>
      <vt:lpstr/>
      <vt:lpstr>Arial Unicode MS</vt:lpstr>
      <vt:lpstr>Calibri</vt:lpstr>
      <vt:lpstr>Segoe Print</vt:lpstr>
      <vt:lpstr>Green Color</vt:lpstr>
      <vt:lpstr>ONLAJN NASTAVA SE ODVIJALA UZ POMOĆ 3 WEB ALATA</vt:lpstr>
      <vt:lpstr>ONLAJN NASTAVA SE ODVIJALA UZ POMOĆ 3 WEB ALATA </vt:lpstr>
      <vt:lpstr>PowerPoint 演示文稿</vt:lpstr>
      <vt:lpstr>PowerPoint 演示文稿</vt:lpstr>
      <vt:lpstr>Moodle platforma</vt:lpstr>
      <vt:lpstr>Na početku nastave na daljinu postavio sam učenicima obaveštenje</vt:lpstr>
      <vt:lpstr>Za svaku nastavnu nedelju postavio sam dvojezične Forume gde sam naveo temu u vezi koje su učenici mogli da pišu komentare</vt:lpstr>
      <vt:lpstr>Na platformi je učenicima postavljena pričaonica, lekcija i zadatak</vt:lpstr>
      <vt:lpstr>Nakon urađenog testa i ja i učenici smo dobili kompletan izveštaj u kojem je navedeno kad je učenik radio test, koliko dugo ga je radio, koliko bodova je imao ukupno i po svakom pitanju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ONLAJN NASTAVA INFORMATIKE</dc:title>
  <dc:creator>Nastavnik</dc:creator>
  <cp:lastModifiedBy>Nastavnik</cp:lastModifiedBy>
  <cp:revision>2</cp:revision>
  <dcterms:created xsi:type="dcterms:W3CDTF">2020-05-31T14:30:29Z</dcterms:created>
  <dcterms:modified xsi:type="dcterms:W3CDTF">2020-05-31T18:30:20Z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